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93" r:id="rId3"/>
    <p:sldId id="285" r:id="rId4"/>
    <p:sldId id="292" r:id="rId5"/>
    <p:sldId id="300" r:id="rId6"/>
    <p:sldId id="281" r:id="rId7"/>
    <p:sldId id="283" r:id="rId8"/>
    <p:sldId id="295" r:id="rId9"/>
    <p:sldId id="297" r:id="rId10"/>
    <p:sldId id="294" r:id="rId11"/>
    <p:sldId id="298" r:id="rId12"/>
    <p:sldId id="299" r:id="rId13"/>
    <p:sldId id="29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  <p:cmAuthor id="3" name="Samantha Robertson" initials="SR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3B01"/>
    <a:srgbClr val="C3D2D2"/>
    <a:srgbClr val="262730"/>
    <a:srgbClr val="B83B1D"/>
    <a:srgbClr val="D7D7D7"/>
    <a:srgbClr val="C8C8C8"/>
    <a:srgbClr val="DD462F"/>
    <a:srgbClr val="0078D7"/>
    <a:srgbClr val="9BC9EF"/>
    <a:srgbClr val="898E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314" autoAdjust="0"/>
  </p:normalViewPr>
  <p:slideViewPr>
    <p:cSldViewPr snapToGrid="0">
      <p:cViewPr varScale="1">
        <p:scale>
          <a:sx n="70" d="100"/>
          <a:sy n="70" d="100"/>
        </p:scale>
        <p:origin x="888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1230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E07-49D1-8A22-DCCB3FFD531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E07-49D1-8A22-DCCB3FFD531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E07-49D1-8A22-DCCB3FFD53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704576"/>
        <c:axId val="181706112"/>
      </c:lineChart>
      <c:catAx>
        <c:axId val="18170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06112"/>
        <c:crosses val="autoZero"/>
        <c:auto val="1"/>
        <c:lblAlgn val="ctr"/>
        <c:lblOffset val="100"/>
        <c:noMultiLvlLbl val="0"/>
      </c:catAx>
      <c:valAx>
        <c:axId val="181706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0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74E8-422A-8D5C-26E2D714AAF2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E8-422A-8D5C-26E2D714AA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E8-422A-8D5C-26E2D714AAF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E8-422A-8D5C-26E2D714AA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1762304"/>
        <c:axId val="181776384"/>
      </c:barChart>
      <c:catAx>
        <c:axId val="181762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76384"/>
        <c:crosses val="autoZero"/>
        <c:auto val="1"/>
        <c:lblAlgn val="ctr"/>
        <c:lblOffset val="100"/>
        <c:noMultiLvlLbl val="0"/>
      </c:catAx>
      <c:valAx>
        <c:axId val="181776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62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6/11/2023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090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14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descr="Office desk with laptop in the center surrounded by paper, pen, pencils, and other office items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2718924" y="3394610"/>
            <a:ext cx="9473076" cy="202328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39632" y="3850504"/>
            <a:ext cx="7611908" cy="1111495"/>
          </a:xfrm>
          <a:noFill/>
        </p:spPr>
        <p:txBody>
          <a:bodyPr>
            <a:normAutofit/>
          </a:bodyPr>
          <a:lstStyle>
            <a:lvl1pPr algn="l">
              <a:defRPr sz="4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5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2256" y="365125"/>
            <a:ext cx="64008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52600" y="365125"/>
            <a:ext cx="916305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55736" y="6356352"/>
            <a:ext cx="3276600" cy="365125"/>
          </a:xfrm>
        </p:spPr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76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0"/>
            <a:ext cx="1440382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lvl="0"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440382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lvl="0"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1752600" y="1444752"/>
            <a:ext cx="10076688" cy="4389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6/11/2023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709738"/>
            <a:ext cx="10079736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2600" y="4589463"/>
            <a:ext cx="1007973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55736" y="6356352"/>
            <a:ext cx="3276600" cy="365125"/>
          </a:xfrm>
        </p:spPr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84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52600" y="1501775"/>
            <a:ext cx="47434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6600" y="1501775"/>
            <a:ext cx="47434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516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2600" y="1414463"/>
            <a:ext cx="470217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52600" y="2238375"/>
            <a:ext cx="470217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107004" y="1414463"/>
            <a:ext cx="47253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07004" y="2238375"/>
            <a:ext cx="47253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555736" y="6356352"/>
            <a:ext cx="3276600" cy="365125"/>
          </a:xfrm>
        </p:spPr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11128" cy="640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8740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4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43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1650" y="457200"/>
            <a:ext cx="39433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0300" y="987425"/>
            <a:ext cx="562203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71650" y="2171700"/>
            <a:ext cx="3943350" cy="3697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555736" y="6356352"/>
            <a:ext cx="3276600" cy="365125"/>
          </a:xfrm>
        </p:spPr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7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3936" y="457200"/>
            <a:ext cx="394106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208776" y="987425"/>
            <a:ext cx="562356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73936" y="2176272"/>
            <a:ext cx="3941064" cy="369417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D31A3-BB3E-4313-83C9-61296DA7E415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4EFAB-AE02-4809-8285-EDC44B9E3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84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440382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lvl="0"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11128" cy="64008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5648" y="1447800"/>
            <a:ext cx="10076688" cy="438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55648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46192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5736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7" r:id="rId4"/>
    <p:sldLayoutId id="2147483678" r:id="rId5"/>
    <p:sldLayoutId id="2147483672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8000"/>
        </a:lnSpc>
        <a:spcBef>
          <a:spcPts val="0"/>
        </a:spcBef>
        <a:spcAft>
          <a:spcPts val="800"/>
        </a:spcAft>
        <a:buClr>
          <a:schemeClr val="tx1">
            <a:lumMod val="75000"/>
            <a:lumOff val="25000"/>
          </a:schemeClr>
        </a:buClr>
        <a:buFontTx/>
        <a:buNone/>
        <a:defRPr sz="16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ct val="30000"/>
        </a:spcBef>
        <a:buClr>
          <a:schemeClr val="tx1">
            <a:lumMod val="75000"/>
            <a:lumOff val="25000"/>
          </a:schemeClr>
        </a:buClr>
        <a:buFont typeface="Arial" panose="020B0604020202020204" pitchFamily="34" charset="0"/>
        <a:buNone/>
        <a:defRPr sz="18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hyperlink" Target="https://go.microsoft.com/fwlink/?linkid=851520" TargetMode="External"/><Relationship Id="rId4" Type="http://schemas.openxmlformats.org/officeDocument/2006/relationships/hyperlink" Target="https://support.office.com/en-us/article/Make-your-PowerPoint-presentations-accessible-6f7772b2-2f33-4bd2-8ca7-dae3b2b3ef25#bkmk_wincharts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6.png"/><Relationship Id="rId5" Type="http://schemas.openxmlformats.org/officeDocument/2006/relationships/hyperlink" Target="https://github.com/harith-alsafi/smartapply" TargetMode="External"/><Relationship Id="rId4" Type="http://schemas.openxmlformats.org/officeDocument/2006/relationships/hyperlink" Target="https://go.microsoft.com/fwlink/?linkid=85125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eg"/><Relationship Id="rId11" Type="http://schemas.openxmlformats.org/officeDocument/2006/relationships/image" Target="../media/image21.jpeg"/><Relationship Id="rId5" Type="http://schemas.openxmlformats.org/officeDocument/2006/relationships/image" Target="../media/image16.jpeg"/><Relationship Id="rId10" Type="http://schemas.openxmlformats.org/officeDocument/2006/relationships/image" Target="../media/image20.png"/><Relationship Id="rId4" Type="http://schemas.openxmlformats.org/officeDocument/2006/relationships/image" Target="../media/image15.jpeg"/><Relationship Id="rId9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539632" y="3652540"/>
            <a:ext cx="7611908" cy="111149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Nova" panose="020F0502020204030204" pitchFamily="34" charset="0"/>
              </a:rPr>
              <a:t>Smart Apply 📋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11BE55-BB5D-947B-DEB3-11BC57F24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670" y="3738359"/>
            <a:ext cx="996296" cy="9975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F6378F-D5EA-6AB8-6111-2E2ABED241A0}"/>
              </a:ext>
            </a:extLst>
          </p:cNvPr>
          <p:cNvSpPr txBox="1"/>
          <p:nvPr/>
        </p:nvSpPr>
        <p:spPr>
          <a:xfrm>
            <a:off x="3062165" y="4787665"/>
            <a:ext cx="1328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AI Agents</a:t>
            </a:r>
            <a:endParaRPr lang="en-GB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pic>
        <p:nvPicPr>
          <p:cNvPr id="5122" name="Picture 2" descr="LabLab.ai · GitHub">
            <a:extLst>
              <a:ext uri="{FF2B5EF4-FFF2-40B4-BE49-F238E27FC236}">
                <a16:creationId xmlns:a16="http://schemas.microsoft.com/office/drawing/2014/main" id="{969A996A-E415-57DA-2DC9-366E75AF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27" y="3263251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25C826-845C-198E-E12E-2D047242148E}"/>
              </a:ext>
            </a:extLst>
          </p:cNvPr>
          <p:cNvSpPr txBox="1"/>
          <p:nvPr/>
        </p:nvSpPr>
        <p:spPr>
          <a:xfrm>
            <a:off x="4642709" y="4537936"/>
            <a:ext cx="6991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Bahnschrift SemiLight" panose="020B0502040204020203" pitchFamily="34" charset="0"/>
              </a:rPr>
              <a:t>AI Agents Hackathon Submission</a:t>
            </a:r>
            <a:endParaRPr lang="en-GB" sz="3600" b="1" dirty="0">
              <a:solidFill>
                <a:schemeClr val="accent2">
                  <a:lumMod val="40000"/>
                  <a:lumOff val="60000"/>
                </a:schemeClr>
              </a:solidFill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Scalability Features</a:t>
            </a:r>
          </a:p>
        </p:txBody>
      </p:sp>
      <p:sp>
        <p:nvSpPr>
          <p:cNvPr id="29" name="Content Placeholder 5"/>
          <p:cNvSpPr txBox="1">
            <a:spLocks/>
          </p:cNvSpPr>
          <p:nvPr/>
        </p:nvSpPr>
        <p:spPr>
          <a:xfrm>
            <a:off x="1707418" y="1255487"/>
            <a:ext cx="4677199" cy="19086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charts also need to have alt text. To add alt text to a chart, right click on the chart and select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Format Chart Area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which will open the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Format Chart Area pane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then go to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Size &amp; Properties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Alt Text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enter your alt text only into the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</a:rPr>
              <a:t>Description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field.</a:t>
            </a:r>
          </a:p>
          <a:p>
            <a:pPr algn="l"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C8010E-6ED8-43C5-BF72-68600B9B12EF}"/>
              </a:ext>
            </a:extLst>
          </p:cNvPr>
          <p:cNvSpPr/>
          <p:nvPr/>
        </p:nvSpPr>
        <p:spPr>
          <a:xfrm>
            <a:off x="6934199" y="1255487"/>
            <a:ext cx="4762501" cy="61141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 text examples for two different chart types on this slide:</a:t>
            </a:r>
          </a:p>
        </p:txBody>
      </p:sp>
      <p:grpSp>
        <p:nvGrpSpPr>
          <p:cNvPr id="31" name="Group 30" descr="Step number 1">
            <a:extLst>
              <a:ext uri="{FF2B5EF4-FFF2-40B4-BE49-F238E27FC236}">
                <a16:creationId xmlns:a16="http://schemas.microsoft.com/office/drawing/2014/main" id="{6A6055F5-E39D-4074-8C6F-02006FCAE5A8}"/>
              </a:ext>
            </a:extLst>
          </p:cNvPr>
          <p:cNvGrpSpPr/>
          <p:nvPr/>
        </p:nvGrpSpPr>
        <p:grpSpPr bwMode="gray">
          <a:xfrm>
            <a:off x="6998149" y="1906173"/>
            <a:ext cx="380382" cy="296049"/>
            <a:chOff x="6741828" y="1435344"/>
            <a:chExt cx="380382" cy="296049"/>
          </a:xfrm>
        </p:grpSpPr>
        <p:sp>
          <p:nvSpPr>
            <p:cNvPr id="32" name="Rectangle 31" descr="Step number 1">
              <a:extLst>
                <a:ext uri="{FF2B5EF4-FFF2-40B4-BE49-F238E27FC236}">
                  <a16:creationId xmlns:a16="http://schemas.microsoft.com/office/drawing/2014/main" id="{7A1C79D7-AF06-41F8-B439-2496DF13E1D8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 descr="Small square with numeral 1 inside ">
              <a:extLst>
                <a:ext uri="{FF2B5EF4-FFF2-40B4-BE49-F238E27FC236}">
                  <a16:creationId xmlns:a16="http://schemas.microsoft.com/office/drawing/2014/main" id="{BEEE1CCD-0535-4C61-B9F8-E616260D281B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5C8F1BE-1EBE-4B2E-A5DC-105FDDED9935}"/>
              </a:ext>
            </a:extLst>
          </p:cNvPr>
          <p:cNvSpPr/>
          <p:nvPr/>
        </p:nvSpPr>
        <p:spPr>
          <a:xfrm>
            <a:off x="7378531" y="1878158"/>
            <a:ext cx="4274510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Line chart showing values of three series for four categories</a:t>
            </a:r>
          </a:p>
        </p:txBody>
      </p:sp>
      <p:graphicFrame>
        <p:nvGraphicFramePr>
          <p:cNvPr id="35" name="Content Placeholder 14" descr="Line chart showing values of three series for four categories "/>
          <p:cNvGraphicFramePr>
            <a:graphicFrameLocks/>
          </p:cNvGraphicFramePr>
          <p:nvPr/>
        </p:nvGraphicFramePr>
        <p:xfrm>
          <a:off x="1728788" y="3118809"/>
          <a:ext cx="4656137" cy="2881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6" name="Group 35" descr="Step number 1">
            <a:extLst>
              <a:ext uri="{FF2B5EF4-FFF2-40B4-BE49-F238E27FC236}">
                <a16:creationId xmlns:a16="http://schemas.microsoft.com/office/drawing/2014/main" id="{E4E034A1-3D79-412D-B9DE-EC96DBE94098}"/>
              </a:ext>
            </a:extLst>
          </p:cNvPr>
          <p:cNvGrpSpPr/>
          <p:nvPr/>
        </p:nvGrpSpPr>
        <p:grpSpPr bwMode="gray">
          <a:xfrm>
            <a:off x="2006150" y="3159101"/>
            <a:ext cx="380382" cy="296049"/>
            <a:chOff x="6741828" y="1435344"/>
            <a:chExt cx="380382" cy="296049"/>
          </a:xfrm>
        </p:grpSpPr>
        <p:sp>
          <p:nvSpPr>
            <p:cNvPr id="37" name="Rectangle 36" descr="Step number 1">
              <a:extLst>
                <a:ext uri="{FF2B5EF4-FFF2-40B4-BE49-F238E27FC236}">
                  <a16:creationId xmlns:a16="http://schemas.microsoft.com/office/drawing/2014/main" id="{26367CCE-C453-463A-A250-4EE2CCC54638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 descr="Small square with numeral 1 inside ">
              <a:extLst>
                <a:ext uri="{FF2B5EF4-FFF2-40B4-BE49-F238E27FC236}">
                  <a16:creationId xmlns:a16="http://schemas.microsoft.com/office/drawing/2014/main" id="{70BB2097-0A7A-4490-BB97-1BD6D9E6FDAF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9" name="Group 38" descr="Step number 2">
            <a:extLst>
              <a:ext uri="{FF2B5EF4-FFF2-40B4-BE49-F238E27FC236}">
                <a16:creationId xmlns:a16="http://schemas.microsoft.com/office/drawing/2014/main" id="{6A823E97-98B5-46D0-BC73-B55655C55196}"/>
              </a:ext>
            </a:extLst>
          </p:cNvPr>
          <p:cNvGrpSpPr/>
          <p:nvPr/>
        </p:nvGrpSpPr>
        <p:grpSpPr bwMode="gray">
          <a:xfrm>
            <a:off x="6998149" y="2479634"/>
            <a:ext cx="380382" cy="296049"/>
            <a:chOff x="6741828" y="1435344"/>
            <a:chExt cx="380382" cy="296049"/>
          </a:xfrm>
        </p:grpSpPr>
        <p:sp>
          <p:nvSpPr>
            <p:cNvPr id="40" name="Rectangle 39" descr="Step number 2">
              <a:extLst>
                <a:ext uri="{FF2B5EF4-FFF2-40B4-BE49-F238E27FC236}">
                  <a16:creationId xmlns:a16="http://schemas.microsoft.com/office/drawing/2014/main" id="{59C04343-EBDC-4457-9884-F0891E55B933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 descr="Small square with numeral 2 inside ">
              <a:extLst>
                <a:ext uri="{FF2B5EF4-FFF2-40B4-BE49-F238E27FC236}">
                  <a16:creationId xmlns:a16="http://schemas.microsoft.com/office/drawing/2014/main" id="{996F8C6F-26C5-4A10-A8BD-A662C982869A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B1933D1E-9888-41DE-87BE-9758A7593C88}"/>
              </a:ext>
            </a:extLst>
          </p:cNvPr>
          <p:cNvSpPr/>
          <p:nvPr/>
        </p:nvSpPr>
        <p:spPr>
          <a:xfrm>
            <a:off x="7378531" y="2450507"/>
            <a:ext cx="4274510" cy="624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Clustered column chart showing values of three series for four categories</a:t>
            </a:r>
          </a:p>
        </p:txBody>
      </p:sp>
      <p:graphicFrame>
        <p:nvGraphicFramePr>
          <p:cNvPr id="43" name="Content Placeholder 4" descr="Clustered column chart depicting values of three series for four categories"/>
          <p:cNvGraphicFramePr>
            <a:graphicFrameLocks/>
          </p:cNvGraphicFramePr>
          <p:nvPr/>
        </p:nvGraphicFramePr>
        <p:xfrm>
          <a:off x="6934200" y="3118809"/>
          <a:ext cx="4652963" cy="2881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4" name="Group 43" descr="Step number 2">
            <a:extLst>
              <a:ext uri="{FF2B5EF4-FFF2-40B4-BE49-F238E27FC236}">
                <a16:creationId xmlns:a16="http://schemas.microsoft.com/office/drawing/2014/main" id="{CAA8B6B0-571B-443E-8EA6-CE6E926855EB}"/>
              </a:ext>
            </a:extLst>
          </p:cNvPr>
          <p:cNvGrpSpPr/>
          <p:nvPr/>
        </p:nvGrpSpPr>
        <p:grpSpPr bwMode="gray">
          <a:xfrm>
            <a:off x="7290249" y="3159101"/>
            <a:ext cx="380382" cy="296049"/>
            <a:chOff x="6741828" y="1435344"/>
            <a:chExt cx="380382" cy="296049"/>
          </a:xfrm>
        </p:grpSpPr>
        <p:sp>
          <p:nvSpPr>
            <p:cNvPr id="45" name="Rectangle 44" descr="Step number 2">
              <a:extLst>
                <a:ext uri="{FF2B5EF4-FFF2-40B4-BE49-F238E27FC236}">
                  <a16:creationId xmlns:a16="http://schemas.microsoft.com/office/drawing/2014/main" id="{0EC9B08E-C20F-4D79-B265-4BA01303DA47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 descr="Small square with numeral 2 inside ">
              <a:extLst>
                <a:ext uri="{FF2B5EF4-FFF2-40B4-BE49-F238E27FC236}">
                  <a16:creationId xmlns:a16="http://schemas.microsoft.com/office/drawing/2014/main" id="{8BA0AFD2-703B-4EDA-B1DD-5A3CBBA995A8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7" name="Rectangle 46">
            <a:hlinkClick r:id="rId4"/>
          </p:cNvPr>
          <p:cNvSpPr/>
          <p:nvPr/>
        </p:nvSpPr>
        <p:spPr>
          <a:xfrm>
            <a:off x="1826290" y="6041997"/>
            <a:ext cx="36165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5" tooltip="Learn more about adding alt text to charts"/>
              </a:rPr>
              <a:t>Learn more about adding alt text to charts</a:t>
            </a:r>
            <a:endParaRPr lang="en-US" sz="1400" dirty="0"/>
          </a:p>
        </p:txBody>
      </p:sp>
      <p:pic>
        <p:nvPicPr>
          <p:cNvPr id="48" name="Picture 47" descr="Chart logo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15" y="5804049"/>
            <a:ext cx="736989" cy="64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97C3-9DFB-A071-7ABC-F84BC7C96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Monetization Scalability Plan</a:t>
            </a:r>
            <a:endParaRPr lang="en-A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2F3BA8-9BEC-9F9C-FAB9-6CE5DC67E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406" y="1088135"/>
            <a:ext cx="10376930" cy="565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41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BA875EE9-15B4-5702-B0A6-2AF24C46F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392" y="0"/>
            <a:ext cx="97014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12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Learn More</a:t>
            </a:r>
          </a:p>
        </p:txBody>
      </p:sp>
      <p:sp>
        <p:nvSpPr>
          <p:cNvPr id="15" name="Rectangle 14" descr="More questions about Accessibility">
            <a:extLst>
              <a:ext uri="{FF2B5EF4-FFF2-40B4-BE49-F238E27FC236}">
                <a16:creationId xmlns:a16="http://schemas.microsoft.com/office/drawing/2014/main" id="{221FEA95-5665-4036-B64F-471C1440B162}"/>
              </a:ext>
            </a:extLst>
          </p:cNvPr>
          <p:cNvSpPr/>
          <p:nvPr/>
        </p:nvSpPr>
        <p:spPr>
          <a:xfrm>
            <a:off x="1737102" y="1561040"/>
            <a:ext cx="10106966" cy="115007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b"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FFFFFF"/>
                </a:solidFill>
                <a:effectLst/>
                <a:latin typeface="+mj-lt"/>
                <a:ea typeface="Times New Roman" panose="02020603050405020304" pitchFamily="18" charset="0"/>
              </a:rPr>
              <a:t> More questions about Accessibility?</a:t>
            </a:r>
            <a:endParaRPr lang="en-US" sz="1200" dirty="0">
              <a:effectLst/>
              <a:latin typeface="+mj-lt"/>
              <a:ea typeface="Times New Roman" panose="02020603050405020304" pitchFamily="18" charset="0"/>
            </a:endParaRPr>
          </a:p>
        </p:txBody>
      </p:sp>
      <p:sp>
        <p:nvSpPr>
          <p:cNvPr id="16" name="Rectangle 15" descr="More questions about Accessibility">
            <a:hlinkClick r:id="rId4" tooltip="Click here to visit Microsoft Support site."/>
            <a:extLst>
              <a:ext uri="{FF2B5EF4-FFF2-40B4-BE49-F238E27FC236}">
                <a16:creationId xmlns:a16="http://schemas.microsoft.com/office/drawing/2014/main" id="{221FEA95-5665-4036-B64F-471C1440B162}"/>
              </a:ext>
            </a:extLst>
          </p:cNvPr>
          <p:cNvSpPr/>
          <p:nvPr/>
        </p:nvSpPr>
        <p:spPr>
          <a:xfrm>
            <a:off x="1737101" y="2711116"/>
            <a:ext cx="10106967" cy="151798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82880" rtlCol="0" anchor="ctr" anchorCtr="0"/>
          <a:lstStyle/>
          <a:p>
            <a:r>
              <a:rPr lang="en-US" sz="2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Visit the repository page here</a:t>
            </a:r>
            <a:endParaRPr lang="en-US" sz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8" name="Group 7" descr="Arrow inside a circle with a link to the PowerPoint Accessibility Support page"/>
          <p:cNvGrpSpPr/>
          <p:nvPr/>
        </p:nvGrpSpPr>
        <p:grpSpPr>
          <a:xfrm>
            <a:off x="5763740" y="3181350"/>
            <a:ext cx="486030" cy="461665"/>
            <a:chOff x="8661400" y="3181350"/>
            <a:chExt cx="486030" cy="461665"/>
          </a:xfrm>
        </p:grpSpPr>
        <p:sp>
          <p:nvSpPr>
            <p:cNvPr id="2" name="Oval 1">
              <a:hlinkClick r:id="rId4" tooltip="Click here to visit the PowerPoint Accessibility Support page"/>
            </p:cNvPr>
            <p:cNvSpPr/>
            <p:nvPr/>
          </p:nvSpPr>
          <p:spPr>
            <a:xfrm>
              <a:off x="8690103" y="3197870"/>
              <a:ext cx="428625" cy="428625"/>
            </a:xfrm>
            <a:prstGeom prst="ellipse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7" name="TextBox 6">
              <a:hlinkClick r:id="rId5"/>
            </p:cNvPr>
            <p:cNvSpPr txBox="1"/>
            <p:nvPr/>
          </p:nvSpPr>
          <p:spPr>
            <a:xfrm>
              <a:off x="8661400" y="3181350"/>
              <a:ext cx="4860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2">
                      <a:lumMod val="75000"/>
                    </a:schemeClr>
                  </a:solidFill>
                  <a:sym typeface="Wingdings" panose="05000000000000000000" pitchFamily="2" charset="2"/>
                </a:rPr>
                <a:t></a:t>
              </a:r>
              <a:endParaRPr lang="en-US" sz="24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  <p:pic>
        <p:nvPicPr>
          <p:cNvPr id="17" name="Picture 16" descr="Accessibility logo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395" y="5804049"/>
            <a:ext cx="698828" cy="641181"/>
          </a:xfrm>
          <a:prstGeom prst="rect">
            <a:avLst/>
          </a:prstGeom>
        </p:spPr>
      </p:pic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4F3715B8-06A9-E27D-64DC-1658969067F1}"/>
              </a:ext>
            </a:extLst>
          </p:cNvPr>
          <p:cNvSpPr txBox="1">
            <a:spLocks/>
          </p:cNvSpPr>
          <p:nvPr/>
        </p:nvSpPr>
        <p:spPr>
          <a:xfrm>
            <a:off x="6432457" y="3414491"/>
            <a:ext cx="4782576" cy="1452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8000"/>
              </a:lnSpc>
              <a:spcBef>
                <a:spcPts val="0"/>
              </a:spcBef>
              <a:buNone/>
            </a:pPr>
            <a:r>
              <a:rPr lang="en-US" sz="1500" b="1" dirty="0">
                <a:solidFill>
                  <a:schemeClr val="accent2">
                    <a:lumMod val="75000"/>
                  </a:schemeClr>
                </a:solidFill>
              </a:rPr>
              <a:t>github.com/harith-alsafi/smartapply</a:t>
            </a:r>
          </a:p>
          <a:p>
            <a:pPr marL="0" indent="0">
              <a:lnSpc>
                <a:spcPct val="108000"/>
              </a:lnSpc>
              <a:spcBef>
                <a:spcPts val="0"/>
              </a:spcBef>
              <a:buNone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DBEFAC-2164-4234-BF74-D207457431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7014" y="4079603"/>
            <a:ext cx="3700740" cy="2330341"/>
          </a:xfrm>
          <a:prstGeom prst="rect">
            <a:avLst/>
          </a:prstGeom>
        </p:spPr>
      </p:pic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4D83C6C-EDEB-802D-CD54-ED94C3AF56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94704" y="2588266"/>
            <a:ext cx="30861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3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30417-9662-E2AF-1F36-0032ADDFF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Team!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6F178F-38CE-1686-BACA-8DBA595E81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656" r="47440"/>
          <a:stretch/>
        </p:blipFill>
        <p:spPr>
          <a:xfrm>
            <a:off x="2252081" y="5322985"/>
            <a:ext cx="3224737" cy="1341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EC7546-227D-8BB7-4954-D918C7C630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70" t="2849" r="3648" b="20923"/>
          <a:stretch/>
        </p:blipFill>
        <p:spPr>
          <a:xfrm>
            <a:off x="2152072" y="1801091"/>
            <a:ext cx="3509819" cy="3521894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EC1515-B9D7-025D-2FA9-58709C21B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2" t="6412" r="4053" b="18478"/>
          <a:stretch/>
        </p:blipFill>
        <p:spPr>
          <a:xfrm>
            <a:off x="7259782" y="1669439"/>
            <a:ext cx="3657600" cy="3653546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6221F3-F360-6194-0059-2A3A70F61B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143" r="51298" b="473"/>
          <a:stretch/>
        </p:blipFill>
        <p:spPr>
          <a:xfrm>
            <a:off x="7453145" y="5414805"/>
            <a:ext cx="3092617" cy="1008668"/>
          </a:xfrm>
          <a:prstGeom prst="rect">
            <a:avLst/>
          </a:prstGeom>
        </p:spPr>
      </p:pic>
      <p:pic>
        <p:nvPicPr>
          <p:cNvPr id="4100" name="Picture 4" descr="University of Leeds logo banner transparent PNG - StickPNG">
            <a:extLst>
              <a:ext uri="{FF2B5EF4-FFF2-40B4-BE49-F238E27FC236}">
                <a16:creationId xmlns:a16="http://schemas.microsoft.com/office/drawing/2014/main" id="{ECD2B9F2-9D20-DD4E-91D2-A0646BE62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4865" y="-295564"/>
            <a:ext cx="3517208" cy="219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957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Our Project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4294967295"/>
          </p:nvPr>
        </p:nvSpPr>
        <p:spPr>
          <a:xfrm>
            <a:off x="1755648" y="1294726"/>
            <a:ext cx="10074908" cy="1288759"/>
          </a:xfrm>
        </p:spPr>
        <p:txBody>
          <a:bodyPr>
            <a:noAutofit/>
          </a:bodyPr>
          <a:lstStyle/>
          <a:p>
            <a:r>
              <a:rPr lang="en-US" sz="2400" dirty="0"/>
              <a:t>Smart Apply uses LLM AI Agents and Web Scraping to simplify the process of crafting personalized resumes tailored to individual skills, experiences, and career goals!</a:t>
            </a:r>
          </a:p>
          <a:p>
            <a:endParaRPr lang="en-US" sz="1000" dirty="0"/>
          </a:p>
          <a:p>
            <a:r>
              <a:rPr lang="en-US" sz="2800" dirty="0"/>
              <a:t>We utilized:</a:t>
            </a:r>
          </a:p>
        </p:txBody>
      </p:sp>
      <p:pic>
        <p:nvPicPr>
          <p:cNvPr id="1028" name="Picture 4" descr="Jobs at Hugging Face | Sequoia Capital">
            <a:extLst>
              <a:ext uri="{FF2B5EF4-FFF2-40B4-BE49-F238E27FC236}">
                <a16:creationId xmlns:a16="http://schemas.microsoft.com/office/drawing/2014/main" id="{9A9A5C08-8869-FF39-A71B-32D6DE9BC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982" y="4293965"/>
            <a:ext cx="3048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and • Streamlit">
            <a:extLst>
              <a:ext uri="{FF2B5EF4-FFF2-40B4-BE49-F238E27FC236}">
                <a16:creationId xmlns:a16="http://schemas.microsoft.com/office/drawing/2014/main" id="{8B12A85C-77A1-15AD-1384-B77F50A92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447" y="3638809"/>
            <a:ext cx="3919070" cy="108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C9B698C8-052A-7D39-714C-3DEE5164366D}"/>
              </a:ext>
            </a:extLst>
          </p:cNvPr>
          <p:cNvGrpSpPr/>
          <p:nvPr/>
        </p:nvGrpSpPr>
        <p:grpSpPr>
          <a:xfrm>
            <a:off x="4700316" y="2651941"/>
            <a:ext cx="3493331" cy="1134500"/>
            <a:chOff x="4626634" y="2583485"/>
            <a:chExt cx="3493331" cy="1134500"/>
          </a:xfrm>
        </p:grpSpPr>
        <p:pic>
          <p:nvPicPr>
            <p:cNvPr id="1032" name="Picture 8" descr="LangChain - Crunchbase Company Profile &amp; Funding">
              <a:extLst>
                <a:ext uri="{FF2B5EF4-FFF2-40B4-BE49-F238E27FC236}">
                  <a16:creationId xmlns:a16="http://schemas.microsoft.com/office/drawing/2014/main" id="{13352221-5073-9FF7-AA57-0CE2C98472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717" t="26737" r="29717" b="26737"/>
            <a:stretch/>
          </p:blipFill>
          <p:spPr bwMode="auto">
            <a:xfrm>
              <a:off x="4626634" y="2583485"/>
              <a:ext cx="989162" cy="1134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FD283D1-F507-3568-1913-A5E3E200D216}"/>
                </a:ext>
              </a:extLst>
            </p:cNvPr>
            <p:cNvSpPr txBox="1"/>
            <p:nvPr/>
          </p:nvSpPr>
          <p:spPr>
            <a:xfrm>
              <a:off x="5670255" y="2716772"/>
              <a:ext cx="244971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262730"/>
                  </a:solidFill>
                  <a:latin typeface="Bahnschrift SemiLight SemiConde" panose="020B0502040204020203" pitchFamily="34" charset="0"/>
                </a:rPr>
                <a:t>Langchain</a:t>
              </a:r>
              <a:endParaRPr lang="en-GB" sz="4400" b="1" dirty="0">
                <a:solidFill>
                  <a:srgbClr val="262730"/>
                </a:solidFill>
                <a:latin typeface="Bahnschrift SemiLight SemiConde" panose="020B0502040204020203" pitchFamily="34" charset="0"/>
              </a:endParaRPr>
            </a:p>
          </p:txBody>
        </p:sp>
      </p:grpSp>
      <p:pic>
        <p:nvPicPr>
          <p:cNvPr id="1034" name="Picture 10" descr="Camel AGI - Product Information, Latest Updates, and Reviews 2023 | Product  Hunt">
            <a:extLst>
              <a:ext uri="{FF2B5EF4-FFF2-40B4-BE49-F238E27FC236}">
                <a16:creationId xmlns:a16="http://schemas.microsoft.com/office/drawing/2014/main" id="{B91AED96-557C-2C06-A4AB-577A9E7AE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0008" y="5658160"/>
            <a:ext cx="735788" cy="73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A70AC3-00C0-850E-7B7A-AB42060EAB91}"/>
              </a:ext>
            </a:extLst>
          </p:cNvPr>
          <p:cNvSpPr txBox="1"/>
          <p:nvPr/>
        </p:nvSpPr>
        <p:spPr>
          <a:xfrm>
            <a:off x="5658770" y="5629487"/>
            <a:ext cx="25843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262730"/>
                </a:solidFill>
                <a:latin typeface="Bahnschrift SemiLight SemiConde" panose="020B0502040204020203" pitchFamily="34" charset="0"/>
              </a:rPr>
              <a:t>CAMEL AGI</a:t>
            </a:r>
            <a:endParaRPr lang="en-GB" sz="4400" b="1" dirty="0">
              <a:solidFill>
                <a:srgbClr val="262730"/>
              </a:solidFill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38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E0023-C43F-BFE2-8CFE-B6DF2B51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Design Layout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4C199-D5C0-6F17-B6F6-FFE16CE8C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336" y="1548141"/>
            <a:ext cx="8539578" cy="4301086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A38F70-BA76-E2F1-05F6-076DFDE4127F}"/>
              </a:ext>
            </a:extLst>
          </p:cNvPr>
          <p:cNvSpPr/>
          <p:nvPr/>
        </p:nvSpPr>
        <p:spPr>
          <a:xfrm>
            <a:off x="2445336" y="1477818"/>
            <a:ext cx="8539578" cy="70323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77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1DB5A-E028-31B8-EA7E-1C5F46151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  <a:endParaRPr lang="en-AE" dirty="0"/>
          </a:p>
        </p:txBody>
      </p:sp>
      <p:pic>
        <p:nvPicPr>
          <p:cNvPr id="6" name="Untitled design">
            <a:hlinkClick r:id="" action="ppaction://media"/>
            <a:extLst>
              <a:ext uri="{FF2B5EF4-FFF2-40B4-BE49-F238E27FC236}">
                <a16:creationId xmlns:a16="http://schemas.microsoft.com/office/drawing/2014/main" id="{D0D5ECC8-3407-90A7-B142-F99D88FFDAE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62"/>
                </p14:media>
              </p:ext>
            </p:extLst>
          </p:nvPr>
        </p:nvPicPr>
        <p:blipFill rotWithShape="1">
          <a:blip r:embed="rId4"/>
          <a:srcRect l="8876" t="17858" r="9724" b="10582"/>
          <a:stretch/>
        </p:blipFill>
        <p:spPr>
          <a:xfrm>
            <a:off x="1627464" y="1375794"/>
            <a:ext cx="9924176" cy="490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44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2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How to use:</a:t>
            </a:r>
          </a:p>
        </p:txBody>
      </p:sp>
      <p:sp>
        <p:nvSpPr>
          <p:cNvPr id="84" name="Content Placeholder 5"/>
          <p:cNvSpPr txBox="1">
            <a:spLocks/>
          </p:cNvSpPr>
          <p:nvPr/>
        </p:nvSpPr>
        <p:spPr>
          <a:xfrm>
            <a:off x="1987657" y="1319496"/>
            <a:ext cx="3005887" cy="310010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500" dirty="0"/>
              <a:t>Input LinkedIn and Job Posting Links.</a:t>
            </a:r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500" dirty="0"/>
              <a:t>Select Desired Resume Elements.</a:t>
            </a:r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500" dirty="0"/>
              <a:t>Select your preferred style</a:t>
            </a:r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500" dirty="0"/>
              <a:t>Preview and Edit.</a:t>
            </a:r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1500" dirty="0"/>
          </a:p>
          <a:p>
            <a:pPr marL="0" indent="0">
              <a:lnSpc>
                <a:spcPct val="108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500" dirty="0"/>
              <a:t>Export and Share.</a:t>
            </a:r>
          </a:p>
        </p:txBody>
      </p:sp>
      <p:grpSp>
        <p:nvGrpSpPr>
          <p:cNvPr id="85" name="Group 84" descr="Step number 1"/>
          <p:cNvGrpSpPr/>
          <p:nvPr/>
        </p:nvGrpSpPr>
        <p:grpSpPr bwMode="gray">
          <a:xfrm>
            <a:off x="1614199" y="1336287"/>
            <a:ext cx="380382" cy="296049"/>
            <a:chOff x="6741828" y="1435344"/>
            <a:chExt cx="380382" cy="296049"/>
          </a:xfrm>
        </p:grpSpPr>
        <p:sp>
          <p:nvSpPr>
            <p:cNvPr id="86" name="Rectangle 85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1" name="Group 30" descr="Step number 1"/>
          <p:cNvGrpSpPr/>
          <p:nvPr/>
        </p:nvGrpSpPr>
        <p:grpSpPr bwMode="gray">
          <a:xfrm>
            <a:off x="5956609" y="1379425"/>
            <a:ext cx="380382" cy="296049"/>
            <a:chOff x="6741828" y="1435344"/>
            <a:chExt cx="380382" cy="296049"/>
          </a:xfrm>
        </p:grpSpPr>
        <p:sp>
          <p:nvSpPr>
            <p:cNvPr id="32" name="Rectangle 31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93" name="Group 92" descr="Step number 2"/>
          <p:cNvGrpSpPr/>
          <p:nvPr/>
        </p:nvGrpSpPr>
        <p:grpSpPr bwMode="gray">
          <a:xfrm>
            <a:off x="1614199" y="2232617"/>
            <a:ext cx="380382" cy="296049"/>
            <a:chOff x="6741828" y="1435344"/>
            <a:chExt cx="380382" cy="296049"/>
          </a:xfrm>
        </p:grpSpPr>
        <p:sp>
          <p:nvSpPr>
            <p:cNvPr id="94" name="Rectangle 93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4" name="Group 33" descr="Step number 2"/>
          <p:cNvGrpSpPr/>
          <p:nvPr/>
        </p:nvGrpSpPr>
        <p:grpSpPr bwMode="gray">
          <a:xfrm>
            <a:off x="8480799" y="1379425"/>
            <a:ext cx="380382" cy="296049"/>
            <a:chOff x="6741828" y="1435344"/>
            <a:chExt cx="380382" cy="296049"/>
          </a:xfrm>
        </p:grpSpPr>
        <p:sp>
          <p:nvSpPr>
            <p:cNvPr id="35" name="Rectangle 34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101" name="Group 100" descr="Step number 3"/>
          <p:cNvGrpSpPr/>
          <p:nvPr/>
        </p:nvGrpSpPr>
        <p:grpSpPr bwMode="gray">
          <a:xfrm>
            <a:off x="1620567" y="2869155"/>
            <a:ext cx="380382" cy="296049"/>
            <a:chOff x="6741828" y="1435344"/>
            <a:chExt cx="380382" cy="296049"/>
          </a:xfrm>
        </p:grpSpPr>
        <p:sp>
          <p:nvSpPr>
            <p:cNvPr id="102" name="Rectangle 101" descr="Step number 3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 descr="Small square with numeral 3 inside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7" name="Group 36" descr="Step number 3"/>
          <p:cNvGrpSpPr/>
          <p:nvPr/>
        </p:nvGrpSpPr>
        <p:grpSpPr bwMode="gray">
          <a:xfrm>
            <a:off x="10692287" y="1398475"/>
            <a:ext cx="380382" cy="296049"/>
            <a:chOff x="6741828" y="1435344"/>
            <a:chExt cx="380382" cy="296049"/>
          </a:xfrm>
        </p:grpSpPr>
        <p:sp>
          <p:nvSpPr>
            <p:cNvPr id="38" name="Rectangle 37" descr="Step number 3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 descr="Small square with numeral 3 inside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EB4A5C4-EC7B-E679-8EA8-AA2B4F3898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393" b="58282"/>
          <a:stretch/>
        </p:blipFill>
        <p:spPr>
          <a:xfrm>
            <a:off x="5085907" y="1811799"/>
            <a:ext cx="2267395" cy="2560502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0A6771-C42F-7B48-420A-18C8616948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" t="69030" r="81766" b="1159"/>
          <a:stretch/>
        </p:blipFill>
        <p:spPr>
          <a:xfrm>
            <a:off x="7568254" y="1821018"/>
            <a:ext cx="2205473" cy="1829672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763F8320-9F12-5325-1ACC-3B4CD635F6FB}"/>
              </a:ext>
            </a:extLst>
          </p:cNvPr>
          <p:cNvGrpSpPr/>
          <p:nvPr/>
        </p:nvGrpSpPr>
        <p:grpSpPr>
          <a:xfrm>
            <a:off x="9945991" y="1821018"/>
            <a:ext cx="2019444" cy="2928130"/>
            <a:chOff x="9994078" y="3245038"/>
            <a:chExt cx="2019444" cy="292813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0BC5915-7324-049D-255A-89AE2A3E95C0}"/>
                </a:ext>
              </a:extLst>
            </p:cNvPr>
            <p:cNvGrpSpPr/>
            <p:nvPr/>
          </p:nvGrpSpPr>
          <p:grpSpPr>
            <a:xfrm>
              <a:off x="9994078" y="3245038"/>
              <a:ext cx="2019444" cy="2928130"/>
              <a:chOff x="9300066" y="579873"/>
              <a:chExt cx="2019444" cy="2928130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9B039309-F50F-7A23-2040-42285F376F70}"/>
                  </a:ext>
                </a:extLst>
              </p:cNvPr>
              <p:cNvGrpSpPr/>
              <p:nvPr/>
            </p:nvGrpSpPr>
            <p:grpSpPr>
              <a:xfrm>
                <a:off x="9300066" y="579873"/>
                <a:ext cx="2019444" cy="2928130"/>
                <a:chOff x="6572337" y="75071"/>
                <a:chExt cx="3924969" cy="5691081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D26FD66E-4C89-726D-F5D0-3795CE7B93DF}"/>
                    </a:ext>
                  </a:extLst>
                </p:cNvPr>
                <p:cNvSpPr/>
                <p:nvPr/>
              </p:nvSpPr>
              <p:spPr>
                <a:xfrm>
                  <a:off x="6572337" y="75071"/>
                  <a:ext cx="3924969" cy="5691081"/>
                </a:xfrm>
                <a:prstGeom prst="rect">
                  <a:avLst/>
                </a:prstGeom>
                <a:solidFill>
                  <a:srgbClr val="C3D2D2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pic>
              <p:nvPicPr>
                <p:cNvPr id="3074" name="Picture 2" descr="Best Resume Formats For 2022">
                  <a:extLst>
                    <a:ext uri="{FF2B5EF4-FFF2-40B4-BE49-F238E27FC236}">
                      <a16:creationId xmlns:a16="http://schemas.microsoft.com/office/drawing/2014/main" id="{2EEF7801-9CDB-FD76-8FB8-54C95032BAE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951" t="12392" r="36790" b="12020"/>
                <a:stretch/>
              </p:blipFill>
              <p:spPr bwMode="auto">
                <a:xfrm>
                  <a:off x="8647721" y="1055705"/>
                  <a:ext cx="1621202" cy="209413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" name="Picture 2" descr="Best Resume Formats For 2022">
                  <a:extLst>
                    <a:ext uri="{FF2B5EF4-FFF2-40B4-BE49-F238E27FC236}">
                      <a16:creationId xmlns:a16="http://schemas.microsoft.com/office/drawing/2014/main" id="{49772D8E-F8BB-9C23-8BAA-AB4906C7E82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305" t="12392" r="68348" b="12020"/>
                <a:stretch/>
              </p:blipFill>
              <p:spPr bwMode="auto">
                <a:xfrm>
                  <a:off x="6743993" y="1092730"/>
                  <a:ext cx="1515247" cy="209413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" name="Picture 2" descr="Best Resume Formats For 2022">
                  <a:extLst>
                    <a:ext uri="{FF2B5EF4-FFF2-40B4-BE49-F238E27FC236}">
                      <a16:creationId xmlns:a16="http://schemas.microsoft.com/office/drawing/2014/main" id="{00A5E77F-B9FD-4228-E1D8-3DEE621BC86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8217" t="11502" r="4589" b="12910"/>
                <a:stretch/>
              </p:blipFill>
              <p:spPr bwMode="auto">
                <a:xfrm>
                  <a:off x="8762136" y="3364137"/>
                  <a:ext cx="1506787" cy="20941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A4610E7-E7AD-9AE3-6EC0-C6872E1819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5227" t="1" r="36396" b="53138"/>
              <a:stretch/>
            </p:blipFill>
            <p:spPr>
              <a:xfrm>
                <a:off x="9360955" y="579873"/>
                <a:ext cx="1353907" cy="365187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CE618771-E4E3-3880-6585-D756CB74CC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7526" t="61066" r="76542" b="12636"/>
              <a:stretch/>
            </p:blipFill>
            <p:spPr>
              <a:xfrm>
                <a:off x="10962064" y="3104162"/>
                <a:ext cx="274443" cy="338804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99B36831-6A68-4BE3-7951-DB9E98E281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7526" t="61066" r="76542" b="12636"/>
              <a:stretch/>
            </p:blipFill>
            <p:spPr>
              <a:xfrm>
                <a:off x="9942155" y="1938801"/>
                <a:ext cx="274443" cy="338804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06D064E-FB60-2348-567C-31D838350E9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17526" t="61066" r="76542" b="12636"/>
              <a:stretch/>
            </p:blipFill>
            <p:spPr>
              <a:xfrm>
                <a:off x="10982186" y="1919572"/>
                <a:ext cx="274443" cy="338804"/>
              </a:xfrm>
              <a:prstGeom prst="rect">
                <a:avLst/>
              </a:prstGeom>
            </p:spPr>
          </p:pic>
        </p:grpSp>
        <p:pic>
          <p:nvPicPr>
            <p:cNvPr id="19" name="Picture 2" descr="Best Resume Formats For 2022">
              <a:extLst>
                <a:ext uri="{FF2B5EF4-FFF2-40B4-BE49-F238E27FC236}">
                  <a16:creationId xmlns:a16="http://schemas.microsoft.com/office/drawing/2014/main" id="{9B17FEB5-83FD-C631-8145-D9F439413F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colorTemperature colorTemp="8800"/>
                      </a14:imgEffect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05" t="12392" r="68348" b="12020"/>
            <a:stretch/>
          </p:blipFill>
          <p:spPr bwMode="auto">
            <a:xfrm>
              <a:off x="10073416" y="4922562"/>
              <a:ext cx="779613" cy="107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D196A3B-08DF-C932-A37F-6CC469B236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526" t="61066" r="76542" b="12636"/>
            <a:stretch/>
          </p:blipFill>
          <p:spPr>
            <a:xfrm>
              <a:off x="10627186" y="5757892"/>
              <a:ext cx="274443" cy="338804"/>
            </a:xfrm>
            <a:prstGeom prst="rect">
              <a:avLst/>
            </a:prstGeom>
          </p:spPr>
        </p:pic>
      </p:grpSp>
      <p:grpSp>
        <p:nvGrpSpPr>
          <p:cNvPr id="23" name="Group 22" descr="Step number 3">
            <a:extLst>
              <a:ext uri="{FF2B5EF4-FFF2-40B4-BE49-F238E27FC236}">
                <a16:creationId xmlns:a16="http://schemas.microsoft.com/office/drawing/2014/main" id="{93E7C938-7B8E-888B-64AD-3742A9492FF8}"/>
              </a:ext>
            </a:extLst>
          </p:cNvPr>
          <p:cNvGrpSpPr/>
          <p:nvPr/>
        </p:nvGrpSpPr>
        <p:grpSpPr bwMode="gray">
          <a:xfrm>
            <a:off x="1611898" y="3541431"/>
            <a:ext cx="380382" cy="296049"/>
            <a:chOff x="6741828" y="1435344"/>
            <a:chExt cx="380382" cy="296049"/>
          </a:xfrm>
        </p:grpSpPr>
        <p:sp>
          <p:nvSpPr>
            <p:cNvPr id="24" name="Rectangle 23" descr="Step number 3">
              <a:extLst>
                <a:ext uri="{FF2B5EF4-FFF2-40B4-BE49-F238E27FC236}">
                  <a16:creationId xmlns:a16="http://schemas.microsoft.com/office/drawing/2014/main" id="{DB037B47-D1F4-7C0D-E769-E6C5AA9CC520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 descr="Small square with numeral 3 inside">
              <a:extLst>
                <a:ext uri="{FF2B5EF4-FFF2-40B4-BE49-F238E27FC236}">
                  <a16:creationId xmlns:a16="http://schemas.microsoft.com/office/drawing/2014/main" id="{36644CE9-7E82-2ADB-7198-E2CBDD461754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26" name="Group 25" descr="Step number 3">
            <a:extLst>
              <a:ext uri="{FF2B5EF4-FFF2-40B4-BE49-F238E27FC236}">
                <a16:creationId xmlns:a16="http://schemas.microsoft.com/office/drawing/2014/main" id="{7D370161-7DEA-F81F-5C19-5F28F6ECF112}"/>
              </a:ext>
            </a:extLst>
          </p:cNvPr>
          <p:cNvGrpSpPr/>
          <p:nvPr/>
        </p:nvGrpSpPr>
        <p:grpSpPr bwMode="gray">
          <a:xfrm>
            <a:off x="1618266" y="4167164"/>
            <a:ext cx="380382" cy="296049"/>
            <a:chOff x="6741828" y="1435344"/>
            <a:chExt cx="380382" cy="296049"/>
          </a:xfrm>
        </p:grpSpPr>
        <p:sp>
          <p:nvSpPr>
            <p:cNvPr id="27" name="Rectangle 26" descr="Step number 3">
              <a:extLst>
                <a:ext uri="{FF2B5EF4-FFF2-40B4-BE49-F238E27FC236}">
                  <a16:creationId xmlns:a16="http://schemas.microsoft.com/office/drawing/2014/main" id="{B16B9F6A-20F8-4300-0274-0A13763C27A1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 descr="Small square with numeral 3 inside">
              <a:extLst>
                <a:ext uri="{FF2B5EF4-FFF2-40B4-BE49-F238E27FC236}">
                  <a16:creationId xmlns:a16="http://schemas.microsoft.com/office/drawing/2014/main" id="{904D2485-A81F-94D3-D464-1529987B6121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5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2847B8E0-BDA9-F216-9E53-D71A22F255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96785" y="5134493"/>
            <a:ext cx="2645637" cy="160356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41" name="Group 40" descr="Step number 3">
            <a:extLst>
              <a:ext uri="{FF2B5EF4-FFF2-40B4-BE49-F238E27FC236}">
                <a16:creationId xmlns:a16="http://schemas.microsoft.com/office/drawing/2014/main" id="{EC12FAA0-3422-0801-1CC9-C25E33BBB9C0}"/>
              </a:ext>
            </a:extLst>
          </p:cNvPr>
          <p:cNvGrpSpPr/>
          <p:nvPr/>
        </p:nvGrpSpPr>
        <p:grpSpPr bwMode="gray">
          <a:xfrm>
            <a:off x="5985691" y="4767237"/>
            <a:ext cx="380382" cy="296049"/>
            <a:chOff x="6741828" y="1435344"/>
            <a:chExt cx="380382" cy="296049"/>
          </a:xfrm>
        </p:grpSpPr>
        <p:sp>
          <p:nvSpPr>
            <p:cNvPr id="43" name="Rectangle 42" descr="Step number 3">
              <a:extLst>
                <a:ext uri="{FF2B5EF4-FFF2-40B4-BE49-F238E27FC236}">
                  <a16:creationId xmlns:a16="http://schemas.microsoft.com/office/drawing/2014/main" id="{7A858813-0CFE-74EE-C902-4762FE9B590F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 descr="Small square with numeral 3 inside">
              <a:extLst>
                <a:ext uri="{FF2B5EF4-FFF2-40B4-BE49-F238E27FC236}">
                  <a16:creationId xmlns:a16="http://schemas.microsoft.com/office/drawing/2014/main" id="{9297F444-F91E-95E4-B1B3-A53FB552C02A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3076" name="Picture 4" descr="st.download_button - Streamlit Docs">
            <a:extLst>
              <a:ext uri="{FF2B5EF4-FFF2-40B4-BE49-F238E27FC236}">
                <a16:creationId xmlns:a16="http://schemas.microsoft.com/office/drawing/2014/main" id="{4FEEA0E4-0319-68F3-C028-EE65A81D1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6" t="14809" r="-1267" b="-395"/>
          <a:stretch/>
        </p:blipFill>
        <p:spPr bwMode="auto">
          <a:xfrm>
            <a:off x="8021098" y="5134492"/>
            <a:ext cx="1924635" cy="160356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Group 45" descr="Step number 3">
            <a:extLst>
              <a:ext uri="{FF2B5EF4-FFF2-40B4-BE49-F238E27FC236}">
                <a16:creationId xmlns:a16="http://schemas.microsoft.com/office/drawing/2014/main" id="{6DD9D66B-BAE8-C965-10AD-72CD76FF740A}"/>
              </a:ext>
            </a:extLst>
          </p:cNvPr>
          <p:cNvGrpSpPr/>
          <p:nvPr/>
        </p:nvGrpSpPr>
        <p:grpSpPr bwMode="gray">
          <a:xfrm>
            <a:off x="8793224" y="4766502"/>
            <a:ext cx="380382" cy="296049"/>
            <a:chOff x="6741828" y="1435344"/>
            <a:chExt cx="380382" cy="296049"/>
          </a:xfrm>
        </p:grpSpPr>
        <p:sp>
          <p:nvSpPr>
            <p:cNvPr id="47" name="Rectangle 46" descr="Step number 3">
              <a:extLst>
                <a:ext uri="{FF2B5EF4-FFF2-40B4-BE49-F238E27FC236}">
                  <a16:creationId xmlns:a16="http://schemas.microsoft.com/office/drawing/2014/main" id="{99545FCA-A4AB-6B19-1B36-77C21BA5D14B}"/>
                </a:ext>
              </a:extLst>
            </p:cNvPr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 descr="Small square with numeral 3 inside">
              <a:extLst>
                <a:ext uri="{FF2B5EF4-FFF2-40B4-BE49-F238E27FC236}">
                  <a16:creationId xmlns:a16="http://schemas.microsoft.com/office/drawing/2014/main" id="{5FF40464-7530-351A-7C68-8BE890084185}"/>
                </a:ext>
              </a:extLst>
            </p:cNvPr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A4E6D1C1-6CB4-E9C1-C0A3-A98071C6E3F2}"/>
              </a:ext>
            </a:extLst>
          </p:cNvPr>
          <p:cNvSpPr/>
          <p:nvPr/>
        </p:nvSpPr>
        <p:spPr>
          <a:xfrm>
            <a:off x="8471563" y="5578764"/>
            <a:ext cx="1069601" cy="387927"/>
          </a:xfrm>
          <a:prstGeom prst="roundRect">
            <a:avLst>
              <a:gd name="adj" fmla="val 4762"/>
            </a:avLst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768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Backend Project Layout</a:t>
            </a:r>
          </a:p>
        </p:txBody>
      </p:sp>
      <p:grpSp>
        <p:nvGrpSpPr>
          <p:cNvPr id="32" name="Group 31" descr="Step number 1"/>
          <p:cNvGrpSpPr/>
          <p:nvPr/>
        </p:nvGrpSpPr>
        <p:grpSpPr bwMode="gray">
          <a:xfrm>
            <a:off x="1768951" y="1470955"/>
            <a:ext cx="380382" cy="296049"/>
            <a:chOff x="6741828" y="1435344"/>
            <a:chExt cx="380382" cy="296049"/>
          </a:xfrm>
        </p:grpSpPr>
        <p:sp>
          <p:nvSpPr>
            <p:cNvPr id="33" name="Rectangle 32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35" name="Text Placeholder 3"/>
          <p:cNvSpPr txBox="1">
            <a:spLocks/>
          </p:cNvSpPr>
          <p:nvPr/>
        </p:nvSpPr>
        <p:spPr>
          <a:xfrm>
            <a:off x="2185416" y="1435608"/>
            <a:ext cx="4398264" cy="14237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3" name="Group 22" descr="Step number 1"/>
          <p:cNvGrpSpPr/>
          <p:nvPr/>
        </p:nvGrpSpPr>
        <p:grpSpPr bwMode="gray">
          <a:xfrm>
            <a:off x="3067300" y="4541105"/>
            <a:ext cx="380382" cy="296049"/>
            <a:chOff x="6741828" y="1435344"/>
            <a:chExt cx="380382" cy="296049"/>
          </a:xfrm>
        </p:grpSpPr>
        <p:sp>
          <p:nvSpPr>
            <p:cNvPr id="25" name="Rectangle 24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46" name="Group 45" descr="Step number 2"/>
          <p:cNvGrpSpPr/>
          <p:nvPr/>
        </p:nvGrpSpPr>
        <p:grpSpPr bwMode="gray">
          <a:xfrm>
            <a:off x="6648072" y="1487958"/>
            <a:ext cx="380382" cy="296049"/>
            <a:chOff x="6741828" y="1435344"/>
            <a:chExt cx="380382" cy="296049"/>
          </a:xfrm>
        </p:grpSpPr>
        <p:sp>
          <p:nvSpPr>
            <p:cNvPr id="47" name="Rectangle 46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9" name="Text Placeholder 6"/>
          <p:cNvSpPr txBox="1">
            <a:spLocks/>
          </p:cNvSpPr>
          <p:nvPr/>
        </p:nvSpPr>
        <p:spPr>
          <a:xfrm>
            <a:off x="7141464" y="1432173"/>
            <a:ext cx="4398264" cy="143155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 descr="Step number 2"/>
          <p:cNvGrpSpPr/>
          <p:nvPr/>
        </p:nvGrpSpPr>
        <p:grpSpPr bwMode="gray">
          <a:xfrm>
            <a:off x="4194357" y="4522055"/>
            <a:ext cx="380382" cy="296049"/>
            <a:chOff x="6741828" y="1435344"/>
            <a:chExt cx="380382" cy="296049"/>
          </a:xfrm>
        </p:grpSpPr>
        <p:sp>
          <p:nvSpPr>
            <p:cNvPr id="28" name="Rectangle 27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0B0CA60D-345F-17FD-726A-727E7E4B8CB8}"/>
              </a:ext>
            </a:extLst>
          </p:cNvPr>
          <p:cNvSpPr txBox="1">
            <a:spLocks/>
          </p:cNvSpPr>
          <p:nvPr/>
        </p:nvSpPr>
        <p:spPr>
          <a:xfrm>
            <a:off x="2168554" y="1482847"/>
            <a:ext cx="4398264" cy="143155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Our software incorporates a seamless process that begins with user input. </a:t>
            </a:r>
          </a:p>
          <a:p>
            <a:pPr algn="l"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6964D5-4AE7-4689-4140-94A532157E1F}"/>
              </a:ext>
            </a:extLst>
          </p:cNvPr>
          <p:cNvSpPr txBox="1"/>
          <p:nvPr/>
        </p:nvSpPr>
        <p:spPr>
          <a:xfrm>
            <a:off x="7124602" y="1470955"/>
            <a:ext cx="48045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Once the necessary information is filled, our system utilizes web scraping to extract data regarding the user's job experience and desired position.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399EBF-54C9-8481-CE4F-98B4D1C42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125" y="4833257"/>
            <a:ext cx="8318740" cy="169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610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Backend Project Layout</a:t>
            </a:r>
          </a:p>
        </p:txBody>
      </p:sp>
      <p:grpSp>
        <p:nvGrpSpPr>
          <p:cNvPr id="32" name="Group 31" descr="Step number 1"/>
          <p:cNvGrpSpPr/>
          <p:nvPr/>
        </p:nvGrpSpPr>
        <p:grpSpPr bwMode="gray">
          <a:xfrm>
            <a:off x="1768951" y="1470955"/>
            <a:ext cx="380382" cy="296049"/>
            <a:chOff x="6741828" y="1435344"/>
            <a:chExt cx="380382" cy="296049"/>
          </a:xfrm>
        </p:grpSpPr>
        <p:sp>
          <p:nvSpPr>
            <p:cNvPr id="33" name="Rectangle 32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35" name="Text Placeholder 3"/>
          <p:cNvSpPr txBox="1">
            <a:spLocks/>
          </p:cNvSpPr>
          <p:nvPr/>
        </p:nvSpPr>
        <p:spPr>
          <a:xfrm>
            <a:off x="2185416" y="1435608"/>
            <a:ext cx="4398264" cy="14237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data is then reformatted to ensure optimal processing by our </a:t>
            </a:r>
            <a:r>
              <a:rPr lang="en-US" sz="1600" b="1" dirty="0">
                <a:solidFill>
                  <a:srgbClr val="D83B01"/>
                </a:solidFill>
              </a:rPr>
              <a:t>AI agents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We employ three AI agents in this process: </a:t>
            </a: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to identify matches between the user's experience and required job qualifications.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Another to analyze company backgrounds and orientations.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third to review the user's portfolio.</a:t>
            </a:r>
            <a:endParaRPr lang="en-AE" sz="1600" dirty="0"/>
          </a:p>
        </p:txBody>
      </p:sp>
      <p:grpSp>
        <p:nvGrpSpPr>
          <p:cNvPr id="23" name="Group 22" descr="Step number 1"/>
          <p:cNvGrpSpPr/>
          <p:nvPr/>
        </p:nvGrpSpPr>
        <p:grpSpPr bwMode="gray">
          <a:xfrm>
            <a:off x="5305799" y="4529307"/>
            <a:ext cx="380382" cy="296049"/>
            <a:chOff x="6741828" y="1435344"/>
            <a:chExt cx="380382" cy="296049"/>
          </a:xfrm>
        </p:grpSpPr>
        <p:sp>
          <p:nvSpPr>
            <p:cNvPr id="25" name="Rectangle 24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46" name="Group 45" descr="Step number 2"/>
          <p:cNvGrpSpPr/>
          <p:nvPr/>
        </p:nvGrpSpPr>
        <p:grpSpPr bwMode="gray">
          <a:xfrm>
            <a:off x="6648072" y="1487958"/>
            <a:ext cx="380382" cy="296049"/>
            <a:chOff x="6741828" y="1435344"/>
            <a:chExt cx="380382" cy="296049"/>
          </a:xfrm>
        </p:grpSpPr>
        <p:sp>
          <p:nvSpPr>
            <p:cNvPr id="47" name="Rectangle 46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9" name="Text Placeholder 6"/>
          <p:cNvSpPr txBox="1">
            <a:spLocks/>
          </p:cNvSpPr>
          <p:nvPr/>
        </p:nvSpPr>
        <p:spPr>
          <a:xfrm>
            <a:off x="7141464" y="1432173"/>
            <a:ext cx="4398264" cy="143155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Subsequently, all this text data is passed to the </a:t>
            </a:r>
            <a:r>
              <a:rPr lang="en-US" sz="1600" b="1" dirty="0">
                <a:solidFill>
                  <a:srgbClr val="D83B01"/>
                </a:solidFill>
              </a:rPr>
              <a:t>final agent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which generates a customized resume by leveraging the collected information.</a:t>
            </a:r>
          </a:p>
        </p:txBody>
      </p:sp>
      <p:grpSp>
        <p:nvGrpSpPr>
          <p:cNvPr id="27" name="Group 26" descr="Step number 2"/>
          <p:cNvGrpSpPr/>
          <p:nvPr/>
        </p:nvGrpSpPr>
        <p:grpSpPr bwMode="gray">
          <a:xfrm>
            <a:off x="6292254" y="4527923"/>
            <a:ext cx="380382" cy="296049"/>
            <a:chOff x="6741828" y="1435344"/>
            <a:chExt cx="380382" cy="296049"/>
          </a:xfrm>
        </p:grpSpPr>
        <p:sp>
          <p:nvSpPr>
            <p:cNvPr id="28" name="Rectangle 27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4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FE57557-0A8F-D217-06D8-21DB70BA9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125" y="4833257"/>
            <a:ext cx="8318740" cy="169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8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521208" y="448056"/>
            <a:ext cx="11309348" cy="640080"/>
          </a:xfrm>
        </p:spPr>
        <p:txBody>
          <a:bodyPr>
            <a:normAutofit/>
          </a:bodyPr>
          <a:lstStyle/>
          <a:p>
            <a:r>
              <a:rPr lang="en-US" dirty="0"/>
              <a:t>Backend Project Layout</a:t>
            </a:r>
          </a:p>
        </p:txBody>
      </p:sp>
      <p:grpSp>
        <p:nvGrpSpPr>
          <p:cNvPr id="32" name="Group 31" descr="Step number 1"/>
          <p:cNvGrpSpPr/>
          <p:nvPr/>
        </p:nvGrpSpPr>
        <p:grpSpPr bwMode="gray">
          <a:xfrm>
            <a:off x="1768951" y="1470955"/>
            <a:ext cx="380382" cy="296049"/>
            <a:chOff x="6741828" y="1435344"/>
            <a:chExt cx="380382" cy="296049"/>
          </a:xfrm>
        </p:grpSpPr>
        <p:sp>
          <p:nvSpPr>
            <p:cNvPr id="33" name="Rectangle 32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5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35" name="Text Placeholder 3"/>
          <p:cNvSpPr txBox="1">
            <a:spLocks/>
          </p:cNvSpPr>
          <p:nvPr/>
        </p:nvSpPr>
        <p:spPr>
          <a:xfrm>
            <a:off x="2185416" y="1435608"/>
            <a:ext cx="4398264" cy="14237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data is then reformatted to ensure optimal processing by our </a:t>
            </a:r>
            <a:r>
              <a:rPr lang="en-US" sz="1600" b="1" dirty="0">
                <a:solidFill>
                  <a:srgbClr val="D83B01"/>
                </a:solidFill>
              </a:rPr>
              <a:t>AI agents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We employ three AI agents in this process: </a:t>
            </a: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to identify matches between the user's experience and required job qualifications.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Another to analyze company backgrounds and orientations.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third to review the user's portfolio.</a:t>
            </a:r>
            <a:endParaRPr lang="en-AE" sz="1600" dirty="0"/>
          </a:p>
        </p:txBody>
      </p:sp>
      <p:grpSp>
        <p:nvGrpSpPr>
          <p:cNvPr id="46" name="Group 45" descr="Step number 2"/>
          <p:cNvGrpSpPr/>
          <p:nvPr/>
        </p:nvGrpSpPr>
        <p:grpSpPr bwMode="gray">
          <a:xfrm>
            <a:off x="6648072" y="1487958"/>
            <a:ext cx="380382" cy="296049"/>
            <a:chOff x="6741828" y="1435344"/>
            <a:chExt cx="380382" cy="296049"/>
          </a:xfrm>
        </p:grpSpPr>
        <p:sp>
          <p:nvSpPr>
            <p:cNvPr id="47" name="Rectangle 46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6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49" name="Text Placeholder 6"/>
          <p:cNvSpPr txBox="1">
            <a:spLocks/>
          </p:cNvSpPr>
          <p:nvPr/>
        </p:nvSpPr>
        <p:spPr>
          <a:xfrm>
            <a:off x="7141464" y="1432173"/>
            <a:ext cx="4398264" cy="143155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8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resulting resume is meticulously formatted using HTML and CSS, resulting in a visually appealing document that can be downloaded as a PDF. This same process is also utilized for generating cover letters and interview questions, all handled by the final agent.</a:t>
            </a:r>
          </a:p>
          <a:p>
            <a:pPr>
              <a:lnSpc>
                <a:spcPct val="108000"/>
              </a:lnSpc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E57557-0A8F-D217-06D8-21DB70BA9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125" y="4833257"/>
            <a:ext cx="8318740" cy="1699656"/>
          </a:xfrm>
          <a:prstGeom prst="rect">
            <a:avLst/>
          </a:prstGeom>
        </p:spPr>
      </p:pic>
      <p:grpSp>
        <p:nvGrpSpPr>
          <p:cNvPr id="23" name="Group 22" descr="Step number 1"/>
          <p:cNvGrpSpPr/>
          <p:nvPr/>
        </p:nvGrpSpPr>
        <p:grpSpPr bwMode="gray">
          <a:xfrm>
            <a:off x="7293992" y="4789366"/>
            <a:ext cx="380382" cy="296049"/>
            <a:chOff x="6741828" y="1435344"/>
            <a:chExt cx="380382" cy="296049"/>
          </a:xfrm>
        </p:grpSpPr>
        <p:sp>
          <p:nvSpPr>
            <p:cNvPr id="25" name="Rectangle 24" descr="Step number 1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 descr="Small square with numeral 1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5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27" name="Group 26" descr="Step number 2"/>
          <p:cNvGrpSpPr/>
          <p:nvPr/>
        </p:nvGrpSpPr>
        <p:grpSpPr bwMode="gray">
          <a:xfrm>
            <a:off x="6292254" y="4527923"/>
            <a:ext cx="380382" cy="296049"/>
            <a:chOff x="6741828" y="1435344"/>
            <a:chExt cx="380382" cy="296049"/>
          </a:xfrm>
        </p:grpSpPr>
        <p:sp>
          <p:nvSpPr>
            <p:cNvPr id="28" name="Rectangle 27" descr="Step number 2"/>
            <p:cNvSpPr/>
            <p:nvPr/>
          </p:nvSpPr>
          <p:spPr bwMode="gray">
            <a:xfrm>
              <a:off x="6793669" y="1452347"/>
              <a:ext cx="279292" cy="27904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 descr="Small square with numeral 2 inside "/>
            <p:cNvSpPr txBox="1"/>
            <p:nvPr/>
          </p:nvSpPr>
          <p:spPr bwMode="gray">
            <a:xfrm>
              <a:off x="6741828" y="1435344"/>
              <a:ext cx="38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6</a:t>
              </a:r>
              <a:endParaRPr lang="en-US" sz="11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9396599"/>
      </p:ext>
    </p:extLst>
  </p:cSld>
  <p:clrMapOvr>
    <a:masterClrMapping/>
  </p:clrMapOvr>
</p:sld>
</file>

<file path=ppt/theme/theme1.xml><?xml version="1.0" encoding="utf-8"?>
<a:theme xmlns:a="http://schemas.openxmlformats.org/drawingml/2006/main" name="Making Templates Accessible">
  <a:themeElements>
    <a:clrScheme name="Custom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D83B0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34A90"/>
      </a:hlink>
      <a:folHlink>
        <a:srgbClr val="6F3B55"/>
      </a:folHlink>
    </a:clrScheme>
    <a:fontScheme name="Custom 7">
      <a:majorFont>
        <a:latin typeface="Cambria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ssibility guide.potx" id="{709F6ED1-91B4-42EB-B205-04CA5CDF84DF}" vid="{41E99566-B948-45A3-A3EF-0F5CFCE3D0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173</TotalTime>
  <Words>452</Words>
  <Application>Microsoft Office PowerPoint</Application>
  <PresentationFormat>Widescreen</PresentationFormat>
  <Paragraphs>84</Paragraphs>
  <Slides>13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Arial Nova</vt:lpstr>
      <vt:lpstr>Bahnschrift SemiLight</vt:lpstr>
      <vt:lpstr>Bahnschrift SemiLight SemiConde</vt:lpstr>
      <vt:lpstr>Calibri</vt:lpstr>
      <vt:lpstr>Cambria</vt:lpstr>
      <vt:lpstr>Segoe UI</vt:lpstr>
      <vt:lpstr>Segoe UI Light</vt:lpstr>
      <vt:lpstr>Segoe UI Semibold</vt:lpstr>
      <vt:lpstr>Times New Roman</vt:lpstr>
      <vt:lpstr>Making Templates Accessible</vt:lpstr>
      <vt:lpstr>Smart Apply 📋</vt:lpstr>
      <vt:lpstr>About the Team!</vt:lpstr>
      <vt:lpstr>Our Project</vt:lpstr>
      <vt:lpstr>Design Layout</vt:lpstr>
      <vt:lpstr>Video Demo</vt:lpstr>
      <vt:lpstr>How to use:</vt:lpstr>
      <vt:lpstr>Backend Project Layout</vt:lpstr>
      <vt:lpstr>Backend Project Layout</vt:lpstr>
      <vt:lpstr>Backend Project Layout</vt:lpstr>
      <vt:lpstr>Scalability Features</vt:lpstr>
      <vt:lpstr>Monetization Scalability Plan</vt:lpstr>
      <vt:lpstr>PowerPoint Presentation</vt:lpstr>
      <vt:lpstr>Learn More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Apply 📋</dc:title>
  <dc:creator>Harith Ibrahim [el20hsii]</dc:creator>
  <cp:lastModifiedBy>Harith Ibrahim [el20hsii]</cp:lastModifiedBy>
  <cp:revision>5</cp:revision>
  <dcterms:created xsi:type="dcterms:W3CDTF">2023-06-10T18:59:08Z</dcterms:created>
  <dcterms:modified xsi:type="dcterms:W3CDTF">2023-06-11T22:43:38Z</dcterms:modified>
  <cp:version/>
</cp:coreProperties>
</file>